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layfair Display"/>
      <p:regular r:id="rId23"/>
      <p:bold r:id="rId24"/>
      <p:italic r:id="rId25"/>
      <p:boldItalic r:id="rId26"/>
    </p:embeddedFont>
    <p:embeddedFont>
      <p:font typeface="Montserrat"/>
      <p:regular r:id="rId27"/>
      <p:bold r:id="rId28"/>
    </p:embeddedFont>
    <p:embeddedFont>
      <p:font typeface="Oswald"/>
      <p:regular r:id="rId29"/>
      <p:bold r:id="rId3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4286250" y="0"/>
            <a:ext cx="723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358475" y="0"/>
            <a:ext cx="3853199" cy="51434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44250" y="3550650"/>
            <a:ext cx="4910100" cy="577799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311700" y="999925"/>
            <a:ext cx="8520599" cy="214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rt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accent5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rot="5400000">
            <a:off x="4550700" y="-498599"/>
            <a:ext cx="42600" cy="8455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234050"/>
            <a:ext cx="3999899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0816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9214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rt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7.jp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Relationship Id="rId9" Type="http://schemas.openxmlformats.org/officeDocument/2006/relationships/image" Target="../media/image20.jp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2.jpg"/><Relationship Id="rId8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searchcio.techtarget.com/definition/ICT-information-and-communications-technology-or-technologies" TargetMode="External"/><Relationship Id="rId4" Type="http://schemas.openxmlformats.org/officeDocument/2006/relationships/hyperlink" Target="http://ictpost.com/10-worst-practices-in-ict-for-education/" TargetMode="External"/><Relationship Id="rId5" Type="http://schemas.openxmlformats.org/officeDocument/2006/relationships/hyperlink" Target="http://edtechreview.in/trends-insights/insights/959-advantages-of-using-ict-in-learning-teaching-processes" TargetMode="External"/><Relationship Id="rId6" Type="http://schemas.openxmlformats.org/officeDocument/2006/relationships/hyperlink" Target="http://www.educationscotland.gov.uk/learningandteaching/approaches/ictineducation/roleofictinlearning.asp" TargetMode="External"/><Relationship Id="rId7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5" Type="http://schemas.openxmlformats.org/officeDocument/2006/relationships/hyperlink" Target="http://youtube.com/v/NfN5SSiRoPs" TargetMode="External"/><Relationship Id="rId6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Relationship Id="rId4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4294967295" type="title"/>
          </p:nvPr>
        </p:nvSpPr>
        <p:spPr>
          <a:xfrm>
            <a:off x="4668050" y="1025000"/>
            <a:ext cx="3354300" cy="2527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4800">
                <a:solidFill>
                  <a:schemeClr val="accent4"/>
                </a:solidFill>
              </a:rPr>
              <a:t>LEARNING</a:t>
            </a:r>
            <a:r>
              <a:rPr lang="en" sz="4800">
                <a:solidFill>
                  <a:schemeClr val="accent1"/>
                </a:solidFill>
              </a:rPr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00FF"/>
                </a:solidFill>
              </a:rPr>
              <a:t>ABOUT</a:t>
            </a:r>
            <a:r>
              <a:rPr lang="en" sz="4800">
                <a:solidFill>
                  <a:schemeClr val="accent1"/>
                </a:solidFill>
              </a:rPr>
              <a:t> </a:t>
            </a:r>
            <a:r>
              <a:rPr lang="en" sz="4800">
                <a:solidFill>
                  <a:srgbClr val="0000FF"/>
                </a:solidFill>
              </a:rPr>
              <a:t>ICT</a:t>
            </a:r>
          </a:p>
        </p:txBody>
      </p:sp>
      <p:sp>
        <p:nvSpPr>
          <p:cNvPr id="55" name="Shape 55"/>
          <p:cNvSpPr txBox="1"/>
          <p:nvPr>
            <p:ph idx="4294967295" type="subTitle"/>
          </p:nvPr>
        </p:nvSpPr>
        <p:spPr>
          <a:xfrm>
            <a:off x="4758100" y="3371750"/>
            <a:ext cx="33543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2: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Siti Shakirah Bt Sayadi        A152746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Nur Shazana Bt M.Ibrahim   A156307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Ivy Elmira anak Jeri              A156104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46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6975" y="171412"/>
            <a:ext cx="28765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>
            <p:ph idx="4294967295" type="title"/>
          </p:nvPr>
        </p:nvSpPr>
        <p:spPr>
          <a:xfrm>
            <a:off x="6694250" y="34300"/>
            <a:ext cx="2411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accent1"/>
                </a:solidFill>
              </a:rPr>
              <a:t>GE1155- Computer in Education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4528" l="0" r="0" t="4528"/>
          <a:stretch/>
        </p:blipFill>
        <p:spPr>
          <a:xfrm>
            <a:off x="-200" y="0"/>
            <a:ext cx="91443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4294967295" type="body"/>
          </p:nvPr>
        </p:nvSpPr>
        <p:spPr>
          <a:xfrm>
            <a:off x="103025" y="1730225"/>
            <a:ext cx="2176800" cy="1153499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Roles of ICT </a:t>
            </a:r>
          </a:p>
        </p:txBody>
      </p:sp>
      <p:sp>
        <p:nvSpPr>
          <p:cNvPr id="117" name="Shape 117"/>
          <p:cNvSpPr txBox="1"/>
          <p:nvPr>
            <p:ph idx="4294967295" type="body"/>
          </p:nvPr>
        </p:nvSpPr>
        <p:spPr>
          <a:xfrm>
            <a:off x="2643875" y="463650"/>
            <a:ext cx="1318500" cy="542400"/>
          </a:xfrm>
          <a:prstGeom prst="rect">
            <a:avLst/>
          </a:prstGeom>
          <a:solidFill>
            <a:srgbClr val="741B47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Tool</a:t>
            </a:r>
          </a:p>
        </p:txBody>
      </p:sp>
      <p:sp>
        <p:nvSpPr>
          <p:cNvPr id="118" name="Shape 118"/>
          <p:cNvSpPr txBox="1"/>
          <p:nvPr>
            <p:ph idx="4294967295" type="body"/>
          </p:nvPr>
        </p:nvSpPr>
        <p:spPr>
          <a:xfrm>
            <a:off x="2643875" y="2035762"/>
            <a:ext cx="1318500" cy="5424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rgbClr val="D9D2E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Tutor</a:t>
            </a:r>
          </a:p>
        </p:txBody>
      </p:sp>
      <p:sp>
        <p:nvSpPr>
          <p:cNvPr id="119" name="Shape 119"/>
          <p:cNvSpPr txBox="1"/>
          <p:nvPr>
            <p:ph idx="4294967295" type="body"/>
          </p:nvPr>
        </p:nvSpPr>
        <p:spPr>
          <a:xfrm>
            <a:off x="2643875" y="3607900"/>
            <a:ext cx="1318500" cy="5424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Tutee</a:t>
            </a:r>
          </a:p>
        </p:txBody>
      </p:sp>
      <p:sp>
        <p:nvSpPr>
          <p:cNvPr id="120" name="Shape 120"/>
          <p:cNvSpPr txBox="1"/>
          <p:nvPr>
            <p:ph idx="4294967295" type="body"/>
          </p:nvPr>
        </p:nvSpPr>
        <p:spPr>
          <a:xfrm>
            <a:off x="4326425" y="202600"/>
            <a:ext cx="4256399" cy="12041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★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To do task/assignments.</a:t>
            </a: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★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Interactive learning process via multimedia materials</a:t>
            </a: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★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Improve teaching; video conferencing, digital video and virtual learning environments</a:t>
            </a:r>
          </a:p>
        </p:txBody>
      </p:sp>
      <p:sp>
        <p:nvSpPr>
          <p:cNvPr id="121" name="Shape 121"/>
          <p:cNvSpPr txBox="1"/>
          <p:nvPr>
            <p:ph idx="4294967295" type="body"/>
          </p:nvPr>
        </p:nvSpPr>
        <p:spPr>
          <a:xfrm>
            <a:off x="4326425" y="1838412"/>
            <a:ext cx="4256399" cy="107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Computer takes over the role of a teacher</a:t>
            </a: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Internet provides variety of information</a:t>
            </a: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❏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YouTube, Google Scholar</a:t>
            </a:r>
          </a:p>
        </p:txBody>
      </p:sp>
      <p:sp>
        <p:nvSpPr>
          <p:cNvPr id="122" name="Shape 122"/>
          <p:cNvSpPr txBox="1"/>
          <p:nvPr>
            <p:ph idx="4294967295" type="body"/>
          </p:nvPr>
        </p:nvSpPr>
        <p:spPr>
          <a:xfrm>
            <a:off x="4326425" y="3345250"/>
            <a:ext cx="4256399" cy="97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❖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Students or teachers must have programming skills</a:t>
            </a:r>
          </a:p>
          <a:p>
            <a: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❖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Programmed instructions, such as online games, Microsoft Excel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989450" y="337350"/>
            <a:ext cx="7009800" cy="5532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</a:rPr>
              <a:t>Characteristics of ICT in Education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84950" y="1203300"/>
            <a:ext cx="5141100" cy="3186599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Support teaching and learning process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Conduct a range of activities in education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Easy access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Effective audio and visual effects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Hardware and software</a:t>
            </a:r>
          </a:p>
          <a:p>
            <a:pPr indent="-342900" lvl="0" marL="457200">
              <a:lnSpc>
                <a:spcPct val="150000"/>
              </a:lnSpc>
              <a:spcBef>
                <a:spcPts val="0"/>
              </a:spcBef>
              <a:buClr>
                <a:srgbClr val="F3F3F3"/>
              </a:buClr>
              <a:buSzPct val="100000"/>
              <a:buChar char="●"/>
            </a:pPr>
            <a:r>
              <a:rPr lang="en" sz="1800">
                <a:solidFill>
                  <a:srgbClr val="F3F3F3"/>
                </a:solidFill>
              </a:rPr>
              <a:t>Educates both in formal and informal settings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625" y="0"/>
            <a:ext cx="28575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4331375" y="2012675"/>
            <a:ext cx="4236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683575" y="329550"/>
            <a:ext cx="6120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400"/>
              <a:t>Importance of ICT in Education</a:t>
            </a:r>
          </a:p>
        </p:txBody>
      </p:sp>
      <p:sp>
        <p:nvSpPr>
          <p:cNvPr id="136" name="Shape 136"/>
          <p:cNvSpPr/>
          <p:nvPr/>
        </p:nvSpPr>
        <p:spPr>
          <a:xfrm>
            <a:off x="6164250" y="1306450"/>
            <a:ext cx="2486100" cy="859199"/>
          </a:xfrm>
          <a:prstGeom prst="flowChartAlternateProcess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i="1" lang="en" sz="1800"/>
              <a:t>Motivating to learn</a:t>
            </a:r>
          </a:p>
        </p:txBody>
      </p:sp>
      <p:sp>
        <p:nvSpPr>
          <p:cNvPr id="137" name="Shape 137"/>
          <p:cNvSpPr/>
          <p:nvPr/>
        </p:nvSpPr>
        <p:spPr>
          <a:xfrm>
            <a:off x="2985750" y="1306450"/>
            <a:ext cx="2486100" cy="859199"/>
          </a:xfrm>
          <a:prstGeom prst="flowChartAlternateProcess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i="1" lang="en" sz="1800"/>
              <a:t>Wider learning opportunities</a:t>
            </a:r>
            <a:r>
              <a:rPr lang="en" sz="1800"/>
              <a:t> </a:t>
            </a:r>
          </a:p>
        </p:txBody>
      </p:sp>
      <p:sp>
        <p:nvSpPr>
          <p:cNvPr id="138" name="Shape 138"/>
          <p:cNvSpPr/>
          <p:nvPr/>
        </p:nvSpPr>
        <p:spPr>
          <a:xfrm>
            <a:off x="2985750" y="2571087"/>
            <a:ext cx="2486100" cy="859199"/>
          </a:xfrm>
          <a:prstGeom prst="flowChartAlternateProcess">
            <a:avLst/>
          </a:prstGeom>
          <a:solidFill>
            <a:srgbClr val="B4A7D6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800"/>
              <a:t>Source of knowledge</a:t>
            </a:r>
          </a:p>
        </p:txBody>
      </p:sp>
      <p:sp>
        <p:nvSpPr>
          <p:cNvPr id="139" name="Shape 139"/>
          <p:cNvSpPr/>
          <p:nvPr/>
        </p:nvSpPr>
        <p:spPr>
          <a:xfrm>
            <a:off x="6164250" y="2542250"/>
            <a:ext cx="2486100" cy="859199"/>
          </a:xfrm>
          <a:prstGeom prst="flowChartAlternateProcess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800"/>
              <a:t>Enhancing the learning process</a:t>
            </a:r>
          </a:p>
        </p:txBody>
      </p:sp>
      <p:sp>
        <p:nvSpPr>
          <p:cNvPr id="140" name="Shape 140"/>
          <p:cNvSpPr/>
          <p:nvPr/>
        </p:nvSpPr>
        <p:spPr>
          <a:xfrm>
            <a:off x="4754975" y="3835725"/>
            <a:ext cx="2684400" cy="859199"/>
          </a:xfrm>
          <a:prstGeom prst="flowChartAlternateProcess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800"/>
              <a:t>Medium to share/transit knowledge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0400" y="3250775"/>
            <a:ext cx="2523648" cy="1892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963000" y="213875"/>
            <a:ext cx="7217999" cy="641699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400">
                <a:solidFill>
                  <a:srgbClr val="F3F3F3"/>
                </a:solidFill>
              </a:rPr>
              <a:t>Creative Teaching Using ICT</a:t>
            </a:r>
          </a:p>
        </p:txBody>
      </p:sp>
      <p:sp>
        <p:nvSpPr>
          <p:cNvPr id="147" name="Shape 147"/>
          <p:cNvSpPr/>
          <p:nvPr/>
        </p:nvSpPr>
        <p:spPr>
          <a:xfrm>
            <a:off x="1593300" y="1053000"/>
            <a:ext cx="4427100" cy="2897399"/>
          </a:xfrm>
          <a:prstGeom prst="wedgeEllipseCallout">
            <a:avLst>
              <a:gd fmla="val 62527" name="adj1"/>
              <a:gd fmla="val 42667" name="adj2"/>
            </a:avLst>
          </a:prstGeom>
          <a:solidFill>
            <a:srgbClr val="783F0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</a:rPr>
              <a:t>Creative teaching is about being creative in your own thoughts and ideas in order to produce something different, this is need to go beyond the boundaries you set.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080525" y="305475"/>
            <a:ext cx="6779399" cy="76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400">
                <a:solidFill>
                  <a:srgbClr val="F3F3F3"/>
                </a:solidFill>
              </a:rPr>
              <a:t>Tools for Creative Teaching Using ICT</a:t>
            </a:r>
          </a:p>
        </p:txBody>
      </p:sp>
      <p:sp>
        <p:nvSpPr>
          <p:cNvPr id="153" name="Shape 153"/>
          <p:cNvSpPr/>
          <p:nvPr/>
        </p:nvSpPr>
        <p:spPr>
          <a:xfrm>
            <a:off x="541425" y="1153450"/>
            <a:ext cx="2754299" cy="823799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i="1" lang="en" sz="1800"/>
              <a:t>Interactive videos</a:t>
            </a:r>
          </a:p>
        </p:txBody>
      </p:sp>
      <p:sp>
        <p:nvSpPr>
          <p:cNvPr id="154" name="Shape 154"/>
          <p:cNvSpPr/>
          <p:nvPr/>
        </p:nvSpPr>
        <p:spPr>
          <a:xfrm>
            <a:off x="4260125" y="1153450"/>
            <a:ext cx="2754299" cy="823799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800"/>
              <a:t>Video conferencing</a:t>
            </a:r>
          </a:p>
        </p:txBody>
      </p:sp>
      <p:sp>
        <p:nvSpPr>
          <p:cNvPr id="155" name="Shape 155"/>
          <p:cNvSpPr/>
          <p:nvPr/>
        </p:nvSpPr>
        <p:spPr>
          <a:xfrm>
            <a:off x="1211100" y="2529925"/>
            <a:ext cx="2754299" cy="8237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800"/>
              <a:t>Computer Simulation</a:t>
            </a:r>
          </a:p>
        </p:txBody>
      </p:sp>
      <p:sp>
        <p:nvSpPr>
          <p:cNvPr id="156" name="Shape 156"/>
          <p:cNvSpPr/>
          <p:nvPr/>
        </p:nvSpPr>
        <p:spPr>
          <a:xfrm>
            <a:off x="5129875" y="2529925"/>
            <a:ext cx="2754299" cy="823799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800"/>
              <a:t>Web-based learning</a:t>
            </a:r>
          </a:p>
        </p:txBody>
      </p:sp>
      <p:sp>
        <p:nvSpPr>
          <p:cNvPr id="157" name="Shape 157"/>
          <p:cNvSpPr/>
          <p:nvPr/>
        </p:nvSpPr>
        <p:spPr>
          <a:xfrm>
            <a:off x="3093075" y="3858725"/>
            <a:ext cx="2754299" cy="823799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" sz="1800"/>
              <a:t>Games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00" y="5004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4825" y="256650"/>
            <a:ext cx="1844025" cy="18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8762" y="383312"/>
            <a:ext cx="2867025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300" y="2503075"/>
            <a:ext cx="2558899" cy="19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4825" y="2479387"/>
            <a:ext cx="1966549" cy="196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18775" y="2821137"/>
            <a:ext cx="2763549" cy="128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5" y="2281475"/>
            <a:ext cx="2317400" cy="231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182300" y="294250"/>
            <a:ext cx="6779399" cy="67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400"/>
              <a:t>Influence of ICT in Student’s Learning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671550" y="1259375"/>
            <a:ext cx="6779399" cy="3001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       </a:t>
            </a:r>
            <a:r>
              <a:rPr lang="en" sz="1800"/>
              <a:t>Helps to provide interactive learning experience.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          Stimulates and motivates students to learn.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             Helps students to gain valuable computer skills.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                Aids in collaboration and group work.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                   Aids in the understanding of difficult concepts and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                   processes</a:t>
            </a:r>
          </a:p>
        </p:txBody>
      </p:sp>
      <p:sp>
        <p:nvSpPr>
          <p:cNvPr id="175" name="Shape 175"/>
          <p:cNvSpPr/>
          <p:nvPr/>
        </p:nvSpPr>
        <p:spPr>
          <a:xfrm>
            <a:off x="1871350" y="1341775"/>
            <a:ext cx="2355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2012000" y="1892025"/>
            <a:ext cx="2355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2188600" y="2442287"/>
            <a:ext cx="2355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2424100" y="2971312"/>
            <a:ext cx="2355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2611825" y="3547437"/>
            <a:ext cx="235500" cy="258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06700" y="75550"/>
            <a:ext cx="4045199" cy="88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185" name="Shape 185"/>
          <p:cNvSpPr txBox="1"/>
          <p:nvPr>
            <p:ph idx="1" type="subTitle"/>
          </p:nvPr>
        </p:nvSpPr>
        <p:spPr>
          <a:xfrm>
            <a:off x="306700" y="133325"/>
            <a:ext cx="4045199" cy="45485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What is ICT: </a:t>
            </a: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http://searchcio.techtarget.com/definition/ICT-information-and-communications-technology-or-technologies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>
                <a:latin typeface="Arial"/>
                <a:ea typeface="Arial"/>
                <a:cs typeface="Arial"/>
                <a:sym typeface="Arial"/>
              </a:rPr>
              <a:t>The Opportunity for Education: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http://ictpost.com/10-worst-practices-in-ict-for-education/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Advantages of Using ICT in Learning-Teaching Processes: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http://edtechreview.in/trends-insights/insights/959-advantages-of-using-ict-in-learning-teaching-processes</a:t>
            </a: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Role of ICT in learning: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http://www.educationscotland.gov.uk/learningandteaching/approaches/ictineducation/roleofictinlearning.asp</a:t>
            </a:r>
            <a:r>
              <a:rPr lang="en" sz="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100"/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7">
            <a:alphaModFix/>
          </a:blip>
          <a:srcRect b="12850" l="19639" r="32966" t="7181"/>
          <a:stretch/>
        </p:blipFill>
        <p:spPr>
          <a:xfrm>
            <a:off x="4571100" y="0"/>
            <a:ext cx="4572898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4294967295" type="body"/>
          </p:nvPr>
        </p:nvSpPr>
        <p:spPr>
          <a:xfrm>
            <a:off x="3776925" y="70650"/>
            <a:ext cx="5317200" cy="497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is ICT (in general)?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ICT stands for</a:t>
            </a:r>
            <a:r>
              <a:rPr lang="en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Information and Communication Technology/technologies.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buSzPct val="100000"/>
              <a:buFont typeface="Arial"/>
              <a:buChar char="➢"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According to Blurton (2002), ICT is the diverse set of technological tools and resources used to communicate, and to create, disseminate, store and manage information.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 includes: 1) Computers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2) Internet and Network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3) Broadcasting technologies (Radio and Television)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                4) Telephony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3673924" cy="510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700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925575" y="194450"/>
            <a:ext cx="4930799" cy="48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3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FF0000"/>
                </a:solidFill>
              </a:rPr>
              <a:t>What is ICT in Education?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800">
                <a:solidFill>
                  <a:srgbClr val="0000FF"/>
                </a:solidFill>
              </a:rPr>
              <a:t>ICT in Education</a:t>
            </a:r>
            <a:r>
              <a:rPr lang="en" sz="18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>
                <a:highlight>
                  <a:srgbClr val="FFFFFF"/>
                </a:highlight>
              </a:rPr>
              <a:t>means “Teaching and Learning with ICT”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❖"/>
            </a:pPr>
            <a:r>
              <a:rPr lang="en"/>
              <a:t>Potentially powerful enabling tools for educational changes and reform.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❖"/>
            </a:pPr>
            <a:r>
              <a:rPr lang="en"/>
              <a:t>Different ICTs can help in: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➔"/>
            </a:pPr>
            <a:r>
              <a:rPr lang="en"/>
              <a:t>Expanding the access to education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➔"/>
            </a:pPr>
            <a:r>
              <a:rPr lang="en"/>
              <a:t>Strengthen the relevance of education with digital workplace.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har char="➔"/>
            </a:pPr>
            <a:r>
              <a:rPr lang="en"/>
              <a:t>Raise educational quality.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sz="18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4294967295" type="title"/>
          </p:nvPr>
        </p:nvSpPr>
        <p:spPr>
          <a:xfrm>
            <a:off x="675275" y="239600"/>
            <a:ext cx="79511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600">
                <a:solidFill>
                  <a:srgbClr val="38761D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Educational ICT Tools: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25" y="1050675"/>
            <a:ext cx="7747850" cy="36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>
            <a:hlinkClick r:id="rId5"/>
          </p:cNvPr>
          <p:cNvSpPr/>
          <p:nvPr/>
        </p:nvSpPr>
        <p:spPr>
          <a:xfrm>
            <a:off x="1359925" y="228387"/>
            <a:ext cx="6248949" cy="468672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4331375" y="2012675"/>
            <a:ext cx="4236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3956450" y="333550"/>
            <a:ext cx="4436100" cy="600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Types of Learning with ICTs</a:t>
            </a:r>
          </a:p>
        </p:txBody>
      </p:sp>
      <p:sp>
        <p:nvSpPr>
          <p:cNvPr id="92" name="Shape 92"/>
          <p:cNvSpPr/>
          <p:nvPr/>
        </p:nvSpPr>
        <p:spPr>
          <a:xfrm>
            <a:off x="6425200" y="2913075"/>
            <a:ext cx="2486100" cy="859199"/>
          </a:xfrm>
          <a:prstGeom prst="flowChartAlternateProcess">
            <a:avLst/>
          </a:prstGeom>
          <a:solidFill>
            <a:srgbClr val="F1C23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Lifelong Learning</a:t>
            </a:r>
          </a:p>
        </p:txBody>
      </p:sp>
      <p:sp>
        <p:nvSpPr>
          <p:cNvPr id="93" name="Shape 93"/>
          <p:cNvSpPr/>
          <p:nvPr/>
        </p:nvSpPr>
        <p:spPr>
          <a:xfrm>
            <a:off x="3448500" y="1388900"/>
            <a:ext cx="2247000" cy="859199"/>
          </a:xfrm>
          <a:prstGeom prst="flowChartAlternateProcess">
            <a:avLst/>
          </a:prstGeom>
          <a:solidFill>
            <a:srgbClr val="B6D7A8"/>
          </a:solidFill>
          <a:ln cap="flat" cmpd="sng" w="9525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       </a:t>
            </a:r>
            <a:r>
              <a:rPr b="1" lang="en" sz="1800"/>
              <a:t>E-Learning</a:t>
            </a:r>
            <a:r>
              <a:rPr b="1" lang="en"/>
              <a:t>	</a:t>
            </a:r>
          </a:p>
        </p:txBody>
      </p:sp>
      <p:sp>
        <p:nvSpPr>
          <p:cNvPr id="94" name="Shape 94"/>
          <p:cNvSpPr/>
          <p:nvPr/>
        </p:nvSpPr>
        <p:spPr>
          <a:xfrm>
            <a:off x="3363450" y="2913075"/>
            <a:ext cx="2486100" cy="859199"/>
          </a:xfrm>
          <a:prstGeom prst="flowChartAlternateProcess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Open/Distance Learning</a:t>
            </a:r>
          </a:p>
        </p:txBody>
      </p:sp>
      <p:sp>
        <p:nvSpPr>
          <p:cNvPr id="95" name="Shape 95"/>
          <p:cNvSpPr/>
          <p:nvPr/>
        </p:nvSpPr>
        <p:spPr>
          <a:xfrm>
            <a:off x="6425200" y="1388900"/>
            <a:ext cx="2486100" cy="859199"/>
          </a:xfrm>
          <a:prstGeom prst="flowChartAlternateProcess">
            <a:avLst/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/>
              <a:t>Blended</a:t>
            </a:r>
            <a:r>
              <a:rPr b="1" lang="en"/>
              <a:t> </a:t>
            </a:r>
            <a:r>
              <a:rPr b="1" lang="en" sz="1800"/>
              <a:t>Learning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193224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550" y="0"/>
            <a:ext cx="5013450" cy="399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2582500" y="56300"/>
            <a:ext cx="6482700" cy="75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427675" y="354450"/>
            <a:ext cx="5323500" cy="443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FF0000"/>
              </a:buClr>
              <a:buSzPct val="100000"/>
              <a:buChar char="❖"/>
            </a:pPr>
            <a:r>
              <a:rPr b="1" lang="en" sz="1800">
                <a:solidFill>
                  <a:srgbClr val="FF0000"/>
                </a:solidFill>
              </a:rPr>
              <a:t>E-Learning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Also known as online learning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Learning using Internet for course delivery, interaction, evaluation or facilitation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>
                <a:srgbClr val="351C75"/>
              </a:buClr>
              <a:buSzPct val="100000"/>
              <a:buChar char="❖"/>
            </a:pPr>
            <a:r>
              <a:rPr b="1" lang="en" sz="1800">
                <a:solidFill>
                  <a:srgbClr val="351C75"/>
                </a:solidFill>
              </a:rPr>
              <a:t>Blended Learning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Combination of traditional class and e-learning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SzPct val="100000"/>
              <a:buChar char="➢"/>
            </a:pPr>
            <a:r>
              <a:rPr lang="en" sz="1600"/>
              <a:t>Learning is not all best achieved in only electronically-mediated environment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677850" y="438950"/>
            <a:ext cx="6649199" cy="3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0000FF"/>
              </a:buClr>
              <a:buSzPct val="100000"/>
              <a:buChar char="❖"/>
            </a:pPr>
            <a:r>
              <a:rPr b="1" lang="en" sz="1800">
                <a:solidFill>
                  <a:srgbClr val="0000FF"/>
                </a:solidFill>
              </a:rPr>
              <a:t>Open/ Distance Learning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Learning with the use of medias, that requires two-way communications which allows interaction between learners and tutors  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Students and teachers are separated; time and place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Certified by an institution or agency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buClr>
                <a:srgbClr val="38761D"/>
              </a:buClr>
              <a:buSzPct val="100000"/>
              <a:buChar char="❖"/>
            </a:pPr>
            <a:r>
              <a:rPr b="1" lang="en" sz="1800">
                <a:solidFill>
                  <a:srgbClr val="38761D"/>
                </a:solidFill>
              </a:rPr>
              <a:t>Lifelong Learning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Self-independent learning (formal and informal)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The ongoing, voluntary and self-motivated pursuit of knowledge   for either personal or professional reasons.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buClr>
                <a:schemeClr val="dk2"/>
              </a:buClr>
              <a:buSzPct val="100000"/>
              <a:buChar char="➢"/>
            </a:pPr>
            <a:r>
              <a:rPr lang="en" sz="1600">
                <a:solidFill>
                  <a:schemeClr val="dk2"/>
                </a:solidFill>
              </a:rPr>
              <a:t>Online courses are offered for free by many institutions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1775" y="438950"/>
            <a:ext cx="2109675" cy="21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4324" y="2991746"/>
            <a:ext cx="2109674" cy="1789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